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itchFamily="2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15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Информационная система для футбольного клуба «Братск»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5"/>
            <a:ext cx="7556421" cy="108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Разработка информационной системы для комплексной автоматизации бизнес-процессов регионального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футбольного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клуба</a:t>
            </a:r>
            <a:br>
              <a:rPr lang="ru-RU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ru-RU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Подготовил студент: Лыткин Валерий 	Группа: АСУб-22-1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4798" y="525780"/>
            <a:ext cx="8107204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Архитектура системы: Функциональные модули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04798" y="1673543"/>
            <a:ext cx="810720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Информационная система построена на модульной архитектуре, обеспечивающей гибкость, масштабируемость и возможность поэтапного внедрения функциональности.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4798" y="2313980"/>
            <a:ext cx="370284" cy="370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60225" y="2401848"/>
            <a:ext cx="1851541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Справочники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560225" y="2722007"/>
            <a:ext cx="7551777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Базовые справочники: «Команды», «Болельщики», «Игроки», «Стадионы», «Турниры». Централизованное хранение нормативно-справочной информации.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4798" y="3492103"/>
            <a:ext cx="370284" cy="3702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60225" y="3579971"/>
            <a:ext cx="263282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Операционные документы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560225" y="3900130"/>
            <a:ext cx="7551777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Рабочие документы: «РасписаниеМатчей», «ПротоколыМатчей», «ТренировочныйПроцесс». Фиксация всех операций и событий.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4798" y="4670227"/>
            <a:ext cx="370284" cy="3702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560225" y="4758095"/>
            <a:ext cx="2319695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Аналитические модули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560225" y="5078254"/>
            <a:ext cx="7551777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Модули анализа: «СтатистикаИгроков», «РезультатыМатчей». Обработка данных и формирование аналитических срезов.</a:t>
            </a:r>
            <a:endParaRPr lang="en-US" sz="11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04798" y="5848350"/>
            <a:ext cx="370284" cy="3702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560225" y="5936218"/>
            <a:ext cx="1851541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Отчетность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560225" y="6256377"/>
            <a:ext cx="7551777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Система отчетов: «СтатистикаМатчейЗаПериод», «ТОПИгроки», «ДинамикаРезультатов». Визуализация ключевых показателей.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6226969" y="7063383"/>
            <a:ext cx="7885033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Модульная архитектура позволяет гибко настраивать систему под потребности клуба, добавляя новые функции по мере развития организации без необходимости переработки существующего функционала.</a:t>
            </a:r>
            <a:endParaRPr lang="en-US" sz="1150" dirty="0"/>
          </a:p>
        </p:txBody>
      </p:sp>
      <p:sp>
        <p:nvSpPr>
          <p:cNvPr id="18" name="Shape 11"/>
          <p:cNvSpPr/>
          <p:nvPr/>
        </p:nvSpPr>
        <p:spPr>
          <a:xfrm>
            <a:off x="6004798" y="6896814"/>
            <a:ext cx="15240" cy="807006"/>
          </a:xfrm>
          <a:prstGeom prst="rect">
            <a:avLst/>
          </a:prstGeom>
          <a:solidFill>
            <a:srgbClr val="9FA582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826770"/>
            <a:ext cx="610635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Актуальность проекта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6015" y="1999417"/>
            <a:ext cx="3127296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Текущая ситуация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6015" y="2598777"/>
            <a:ext cx="3588068" cy="26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Региональные футбольные клубы сталкиваются с критическими проблемами в управлении. Отсутствие единой цифровой инфраструктуры приводит к использованию разрозненных инструментов, которые не взаимодействуют между собой.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320337" y="1999417"/>
            <a:ext cx="3588068" cy="781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Используемые инструменты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320337" y="2989659"/>
            <a:ext cx="35880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Excel-таблицы для статистики и расписания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20337" y="3729514"/>
            <a:ext cx="35880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Бумажные носители для учета данных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0337" y="4469368"/>
            <a:ext cx="35880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Социальные сети для коммуникации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20337" y="5209223"/>
            <a:ext cx="35880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Простые CMS для управления сайтом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6015" y="6183511"/>
            <a:ext cx="7684770" cy="1219200"/>
          </a:xfrm>
          <a:prstGeom prst="roundRect">
            <a:avLst>
              <a:gd name="adj" fmla="val 2565"/>
            </a:avLst>
          </a:prstGeom>
          <a:solidFill>
            <a:srgbClr val="2A2C2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93" y="6497717"/>
            <a:ext cx="260509" cy="20847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93481" y="6444020"/>
            <a:ext cx="679882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Результат:</a:t>
            </a: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Системные проблемы, препятствующие эффективному развитию клуба и качественному обслуживанию болельщиков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567452"/>
            <a:ext cx="7926943" cy="10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Ключевые проблемы текущего состояния (AS-IS)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8528" y="1914763"/>
            <a:ext cx="3876556" cy="1829514"/>
          </a:xfrm>
          <a:prstGeom prst="roundRect">
            <a:avLst>
              <a:gd name="adj" fmla="val 1426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782360" y="2088594"/>
            <a:ext cx="3528893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Низкая операционная эффективность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2360" y="2736056"/>
            <a:ext cx="3528893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Ручной ввод данных, дублирование информации, высокий риск человеческих ошибок при обработке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58916" y="1914763"/>
            <a:ext cx="3876556" cy="1829514"/>
          </a:xfrm>
          <a:prstGeom prst="roundRect">
            <a:avLst>
              <a:gd name="adj" fmla="val 1426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4832747" y="2088594"/>
            <a:ext cx="3528893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Информационная разрозненность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32747" y="2736056"/>
            <a:ext cx="3528893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Данные о болельщиках, финансах и результатах матчей хранятся изолированно в разных системах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8528" y="3918109"/>
            <a:ext cx="7926943" cy="1279803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782360" y="4091940"/>
            <a:ext cx="295144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Ограниченная аналитика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2360" y="4467820"/>
            <a:ext cx="757928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Невозможность отслеживания ключевых показателей эффективности в режиме реального времени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8528" y="5393412"/>
            <a:ext cx="7926943" cy="1047393"/>
          </a:xfrm>
          <a:prstGeom prst="roundRect">
            <a:avLst>
              <a:gd name="adj" fmla="val 249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5220" y="5590103"/>
            <a:ext cx="472654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Недостаточный сервис для болельщиков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05220" y="5965984"/>
            <a:ext cx="753356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Отсутствие современной цифровой платформы для взаимодействия с фанатами клуба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8528" y="6614636"/>
            <a:ext cx="7926943" cy="1047393"/>
          </a:xfrm>
          <a:prstGeom prst="roundRect">
            <a:avLst>
              <a:gd name="adj" fmla="val 249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5220" y="6811328"/>
            <a:ext cx="34601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Сложности масштабирования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05220" y="7187208"/>
            <a:ext cx="753356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Существующая инфраструктура создает риски для устойчивого роста и развития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60" y="684252"/>
            <a:ext cx="4744283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Цель и задачи проекта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1051" y="1732478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Главная цель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1051" y="2266474"/>
            <a:ext cx="13285589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Разработать и внедрить полнофункциональное веб-приложение для комплексной автоматизации основных бизнес-процессов ФК «Братск», обеспечивающее централизованное управление данными и эффективное взаимодействие со всеми заинтересованными сторонами.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53760" y="1495187"/>
            <a:ext cx="22860" cy="1455539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553760" y="3188018"/>
            <a:ext cx="383607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Ключевые задачи реализации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53760" y="3722013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53760" y="3967996"/>
            <a:ext cx="6682264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553760" y="4092773"/>
            <a:ext cx="297727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Анализ предметной области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53760" y="4434840"/>
            <a:ext cx="6682264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Провести детальный анализ и формализовать существующие бизнес-процессы клуба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394258" y="3722013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394258" y="3967996"/>
            <a:ext cx="668238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394258" y="4092773"/>
            <a:ext cx="316861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Проектирование архитектуры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394258" y="4434840"/>
            <a:ext cx="668238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Разработать масштабируемую архитектуру приложения и оптимальную структуру базы данных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53760" y="5217914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53760" y="5463897"/>
            <a:ext cx="6682264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553760" y="5588675"/>
            <a:ext cx="200763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Разработка backend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53760" y="5930741"/>
            <a:ext cx="668226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Реализовать серверную часть и надежную систему аутентификации пользователей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394258" y="5217914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394258" y="5463897"/>
            <a:ext cx="668238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7394258" y="5588675"/>
            <a:ext cx="197798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Создание frontend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394258" y="5930741"/>
            <a:ext cx="668238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Разработать адаптивный пользовательский интерфейс для всех типов устройств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53760" y="6460688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53760" y="6706672"/>
            <a:ext cx="6682264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5" name="Text 23"/>
          <p:cNvSpPr/>
          <p:nvPr/>
        </p:nvSpPr>
        <p:spPr>
          <a:xfrm>
            <a:off x="553760" y="6831449"/>
            <a:ext cx="21006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Внедрение модулей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53760" y="7173516"/>
            <a:ext cx="668226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Реализовать ключевые функциональные модули системы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394258" y="6460688"/>
            <a:ext cx="15823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06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7394258" y="6706672"/>
            <a:ext cx="668238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9" name="Text 27"/>
          <p:cNvSpPr/>
          <p:nvPr/>
        </p:nvSpPr>
        <p:spPr>
          <a:xfrm>
            <a:off x="7394258" y="6831449"/>
            <a:ext cx="331446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Тестирование и развертывание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394258" y="7173516"/>
            <a:ext cx="668238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Провести комплексное тестирование и осуществить развертывание системы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998" y="435293"/>
            <a:ext cx="13096875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Предметная область: Футбольный клуб как сложный организм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3998" y="1246584"/>
            <a:ext cx="13522404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Футбольный клуб представляет собой многогранную организацию, которая одновременно функционирует в нескольких ипостасях и требует комплексного подхода к управлению.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986796" y="3746540"/>
            <a:ext cx="2645450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Спортивная организация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53998" y="4088725"/>
            <a:ext cx="4078248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Профессиональная команда с тренировочным процессом, соревновательной деятельностью и спортивными достижениями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33" y="1931313"/>
            <a:ext cx="4732734" cy="473273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216" y="4179213"/>
            <a:ext cx="236815" cy="2368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18978" y="2630686"/>
            <a:ext cx="1978819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Медиа-компания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918978" y="2972872"/>
            <a:ext cx="4157424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Создание контента, трансляции матчей, новостные материалы и взаимодействие с прессой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833" y="1931313"/>
            <a:ext cx="4732734" cy="473273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4932" y="2744629"/>
            <a:ext cx="236815" cy="2368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18978" y="5115758"/>
            <a:ext cx="2334101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Социальный институт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9918978" y="5457944"/>
            <a:ext cx="4157424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Сообщество болельщиков, фан-движение и культурная идентичность региона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833" y="1931313"/>
            <a:ext cx="4732734" cy="473273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4932" y="5613678"/>
            <a:ext cx="236815" cy="23681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53998" y="7000280"/>
            <a:ext cx="23745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Ключевой актив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553998" y="7455218"/>
            <a:ext cx="6568083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Эмоциональная связь с болельщиками, формирующая лояльное сообщество и обеспечивающая стабильную поддержку клуба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515939" y="7000280"/>
            <a:ext cx="23745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Основной продукт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7515939" y="7455218"/>
            <a:ext cx="6568083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Футбольный матч как уникальное событие, объединяющее спортивное зрелище и эмоциональное переживание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284" y="466844"/>
            <a:ext cx="6393537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Целевая аудитория системы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80284" y="1251585"/>
            <a:ext cx="7956233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Информационная система поддерживает ролевую модель доступа с четырьмя уровнями пользователей, каждый из которых имеет специфические права и функциональные возможности.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49948" y="2511385"/>
            <a:ext cx="169664" cy="994529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6" name="Shape 3"/>
          <p:cNvSpPr/>
          <p:nvPr/>
        </p:nvSpPr>
        <p:spPr>
          <a:xfrm>
            <a:off x="6080284" y="2399943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3B3C3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562" y="2527221"/>
            <a:ext cx="254556" cy="254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9059" y="2426494"/>
            <a:ext cx="212121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Болельщики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759059" y="2793444"/>
            <a:ext cx="727745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Регистрация в системе, просмотр расписания матчей, доступ к результатам и статистике команды. Базовый уровень взаимодействия с платформой.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504503" y="3930253"/>
            <a:ext cx="169664" cy="994529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11" name="Shape 7"/>
          <p:cNvSpPr/>
          <p:nvPr/>
        </p:nvSpPr>
        <p:spPr>
          <a:xfrm>
            <a:off x="6334839" y="3818811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3B3C3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2117" y="3946088"/>
            <a:ext cx="254556" cy="2545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13615" y="3845362"/>
            <a:ext cx="212121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Модераторы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013615" y="4212312"/>
            <a:ext cx="702290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Управление контентом сайта, модерация пользовательских материалов, публикация новостей и актуализация информации о клубе.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759059" y="5349121"/>
            <a:ext cx="169664" cy="994529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16" name="Shape 11"/>
          <p:cNvSpPr/>
          <p:nvPr/>
        </p:nvSpPr>
        <p:spPr>
          <a:xfrm>
            <a:off x="6589395" y="5237678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3B3C3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6673" y="5364956"/>
            <a:ext cx="254556" cy="2545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68170" y="5264229"/>
            <a:ext cx="212121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Администраторы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268170" y="5631180"/>
            <a:ext cx="676834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Управление учетными записями пользователей, анализ статистических данных, настройка функциональных модулей системы.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013615" y="6767989"/>
            <a:ext cx="169664" cy="994529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21" name="Shape 15"/>
          <p:cNvSpPr/>
          <p:nvPr/>
        </p:nvSpPr>
        <p:spPr>
          <a:xfrm>
            <a:off x="6843951" y="6656546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3B3C3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228" y="6783824"/>
            <a:ext cx="254556" cy="25455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22726" y="6683097"/>
            <a:ext cx="251662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Супер-администратор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522726" y="7050048"/>
            <a:ext cx="651379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Полный контроль над всеми компонентами системы, управление правами доступа, системные настройки и администрирование.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513636"/>
            <a:ext cx="9854208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Функциональные требования к системе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3653" y="1750933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653653" y="1728073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470779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3825716" y="1610797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63203" y="2217896"/>
            <a:ext cx="399419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Аутентификация и авторизация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63203" y="262175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Многоуровневая система доступа с ролевой моделью и безопасной аутентификацией пользователей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8545" y="1750933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10" name="Shape 8"/>
          <p:cNvSpPr/>
          <p:nvPr/>
        </p:nvSpPr>
        <p:spPr>
          <a:xfrm>
            <a:off x="7408545" y="1728073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11" name="Shape 9"/>
          <p:cNvSpPr/>
          <p:nvPr/>
        </p:nvSpPr>
        <p:spPr>
          <a:xfrm>
            <a:off x="10412492" y="1470779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10580608" y="1610797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18095" y="2217896"/>
            <a:ext cx="360854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Управление пользователями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18095" y="262175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Полный цикл операций CRUD для управления учетными записями и профилями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3653" y="3895844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16" name="Shape 14"/>
          <p:cNvSpPr/>
          <p:nvPr/>
        </p:nvSpPr>
        <p:spPr>
          <a:xfrm>
            <a:off x="653653" y="3872984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3615690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3825716" y="3755708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63203" y="4362807"/>
            <a:ext cx="241946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Расписание матчей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63203" y="4766667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Формирование и редактирование календаря игр с автоматическими уведомлениями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408545" y="3895844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08545" y="3872984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23" name="Shape 21"/>
          <p:cNvSpPr/>
          <p:nvPr/>
        </p:nvSpPr>
        <p:spPr>
          <a:xfrm>
            <a:off x="10412492" y="3615690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24" name="Text 22"/>
          <p:cNvSpPr/>
          <p:nvPr/>
        </p:nvSpPr>
        <p:spPr>
          <a:xfrm>
            <a:off x="10580608" y="3755708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618095" y="4362807"/>
            <a:ext cx="3084671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Результаты и статистика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618095" y="4766667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Ввод результатов матчей и автоматическое формирование статистических отчетов</a:t>
            </a:r>
            <a:endParaRPr lang="en-US" sz="1450" dirty="0"/>
          </a:p>
        </p:txBody>
      </p:sp>
      <p:sp>
        <p:nvSpPr>
          <p:cNvPr id="27" name="Shape 25"/>
          <p:cNvSpPr/>
          <p:nvPr/>
        </p:nvSpPr>
        <p:spPr>
          <a:xfrm>
            <a:off x="653653" y="6040755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28" name="Shape 26"/>
          <p:cNvSpPr/>
          <p:nvPr/>
        </p:nvSpPr>
        <p:spPr>
          <a:xfrm>
            <a:off x="653653" y="6017895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600" y="5760601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30" name="Text 28"/>
          <p:cNvSpPr/>
          <p:nvPr/>
        </p:nvSpPr>
        <p:spPr>
          <a:xfrm>
            <a:off x="3825716" y="5900618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863203" y="6507718"/>
            <a:ext cx="286988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Аналитические отчеты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63203" y="6911578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Генерация детализированных отчетов и визуализация ключевых показателей</a:t>
            </a:r>
            <a:endParaRPr lang="en-US" sz="1450" dirty="0"/>
          </a:p>
        </p:txBody>
      </p:sp>
      <p:sp>
        <p:nvSpPr>
          <p:cNvPr id="33" name="Shape 31"/>
          <p:cNvSpPr/>
          <p:nvPr/>
        </p:nvSpPr>
        <p:spPr>
          <a:xfrm>
            <a:off x="7408545" y="6040755"/>
            <a:ext cx="6568202" cy="1678067"/>
          </a:xfrm>
          <a:prstGeom prst="roundRect">
            <a:avLst>
              <a:gd name="adj" fmla="val 6539"/>
            </a:avLst>
          </a:prstGeom>
          <a:solidFill>
            <a:srgbClr val="1C1D1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08545" y="6017895"/>
            <a:ext cx="6568202" cy="91440"/>
          </a:xfrm>
          <a:prstGeom prst="roundRect">
            <a:avLst>
              <a:gd name="adj" fmla="val 30641"/>
            </a:avLst>
          </a:prstGeom>
          <a:solidFill>
            <a:srgbClr val="9FA582"/>
          </a:solidFill>
          <a:ln/>
        </p:spPr>
      </p:sp>
      <p:sp>
        <p:nvSpPr>
          <p:cNvPr id="35" name="Shape 33"/>
          <p:cNvSpPr/>
          <p:nvPr/>
        </p:nvSpPr>
        <p:spPr>
          <a:xfrm>
            <a:off x="10412492" y="5760601"/>
            <a:ext cx="560308" cy="560308"/>
          </a:xfrm>
          <a:prstGeom prst="roundRect">
            <a:avLst>
              <a:gd name="adj" fmla="val 163196"/>
            </a:avLst>
          </a:prstGeom>
          <a:solidFill>
            <a:srgbClr val="9FA582"/>
          </a:solidFill>
          <a:ln/>
        </p:spPr>
      </p:sp>
      <p:sp>
        <p:nvSpPr>
          <p:cNvPr id="36" name="Text 34"/>
          <p:cNvSpPr/>
          <p:nvPr/>
        </p:nvSpPr>
        <p:spPr>
          <a:xfrm>
            <a:off x="10580608" y="5900618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6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618095" y="6507718"/>
            <a:ext cx="297144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Адаптивный интерфейс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7618095" y="6911578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Кросс-платформенный UI, оптимизированный для всех типов устройств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738" y="523399"/>
            <a:ext cx="5158502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Анализ существующих решений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905738" y="1077516"/>
            <a:ext cx="8305324" cy="383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На рынке представлены различные системы управления спортивными организациями, однако каждая из них имеет существенные ограничения для применения в региональных футбольных клубах.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5905738" y="1595438"/>
            <a:ext cx="8305324" cy="1360884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</p:sp>
      <p:sp>
        <p:nvSpPr>
          <p:cNvPr id="6" name="Shape 3"/>
          <p:cNvSpPr/>
          <p:nvPr/>
        </p:nvSpPr>
        <p:spPr>
          <a:xfrm>
            <a:off x="6025515" y="1715214"/>
            <a:ext cx="359450" cy="359450"/>
          </a:xfrm>
          <a:prstGeom prst="roundRect">
            <a:avLst>
              <a:gd name="adj" fmla="val 25436321"/>
            </a:avLst>
          </a:prstGeom>
          <a:solidFill>
            <a:srgbClr val="9FA58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4337" y="1814036"/>
            <a:ext cx="161687" cy="1616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25515" y="2194441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Sportlyzer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025515" y="2453402"/>
            <a:ext cx="8065770" cy="383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Специализация на управлении тренировочным процессом. Отсутствует функционал для работы с болельщиками и комплексного управления клубом.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5905738" y="3076099"/>
            <a:ext cx="8305324" cy="1360884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</p:sp>
      <p:sp>
        <p:nvSpPr>
          <p:cNvPr id="11" name="Shape 7"/>
          <p:cNvSpPr/>
          <p:nvPr/>
        </p:nvSpPr>
        <p:spPr>
          <a:xfrm>
            <a:off x="6025515" y="3195876"/>
            <a:ext cx="359450" cy="359450"/>
          </a:xfrm>
          <a:prstGeom prst="roundRect">
            <a:avLst>
              <a:gd name="adj" fmla="val 25436321"/>
            </a:avLst>
          </a:prstGeom>
          <a:solidFill>
            <a:srgbClr val="9FA58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4337" y="3294697"/>
            <a:ext cx="161687" cy="1616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25515" y="3675102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TeamSnap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6025515" y="3934063"/>
            <a:ext cx="8065770" cy="383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Ориентирован на любительские команды. Недостаточная глубина аналитики и отсутствие профессиональных инструментов управления.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5905738" y="4616648"/>
            <a:ext cx="4196001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Общие недостатки существующих решений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5905738" y="5020985"/>
            <a:ext cx="269558" cy="26955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7" name="Text 12"/>
          <p:cNvSpPr/>
          <p:nvPr/>
        </p:nvSpPr>
        <p:spPr>
          <a:xfrm>
            <a:off x="6295073" y="5062061"/>
            <a:ext cx="273212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Отсутствие комплексного подхода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6295073" y="5321022"/>
            <a:ext cx="7915989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Системы покрывают только отдельные аспекты деятельности клуба, не обеспечивая интеграцию всех процессов</a:t>
            </a:r>
            <a:endParaRPr lang="en-US" sz="900" dirty="0"/>
          </a:p>
        </p:txBody>
      </p:sp>
      <p:sp>
        <p:nvSpPr>
          <p:cNvPr id="19" name="Shape 14"/>
          <p:cNvSpPr/>
          <p:nvPr/>
        </p:nvSpPr>
        <p:spPr>
          <a:xfrm>
            <a:off x="5905738" y="5752147"/>
            <a:ext cx="269558" cy="26955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0" name="Text 15"/>
          <p:cNvSpPr/>
          <p:nvPr/>
        </p:nvSpPr>
        <p:spPr>
          <a:xfrm>
            <a:off x="6295073" y="5793224"/>
            <a:ext cx="370474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Недостаточный функционал для болельщиков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6295073" y="6052185"/>
            <a:ext cx="7915989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Слабые возможности для взаимодействия с фанатским сообществом и отсутствие персонализации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5905738" y="6483310"/>
            <a:ext cx="269558" cy="26955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3" name="Text 18"/>
          <p:cNvSpPr/>
          <p:nvPr/>
        </p:nvSpPr>
        <p:spPr>
          <a:xfrm>
            <a:off x="6295073" y="6524387"/>
            <a:ext cx="2321362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Высокая стоимость владения</a:t>
            </a:r>
            <a:endParaRPr lang="en-US" sz="1150" dirty="0"/>
          </a:p>
        </p:txBody>
      </p:sp>
      <p:sp>
        <p:nvSpPr>
          <p:cNvPr id="24" name="Text 19"/>
          <p:cNvSpPr/>
          <p:nvPr/>
        </p:nvSpPr>
        <p:spPr>
          <a:xfrm>
            <a:off x="6295073" y="6783348"/>
            <a:ext cx="7915989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Существенные затраты на лицензирование и поддержку делают решения недоступными для региональных клубов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5905738" y="7214473"/>
            <a:ext cx="269558" cy="26955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6" name="Text 21"/>
          <p:cNvSpPr/>
          <p:nvPr/>
        </p:nvSpPr>
        <p:spPr>
          <a:xfrm>
            <a:off x="6295073" y="7255550"/>
            <a:ext cx="2815114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Негибкость и сложность адаптации</a:t>
            </a:r>
            <a:endParaRPr lang="en-US" sz="1150" dirty="0"/>
          </a:p>
        </p:txBody>
      </p:sp>
      <p:sp>
        <p:nvSpPr>
          <p:cNvPr id="27" name="Text 22"/>
          <p:cNvSpPr/>
          <p:nvPr/>
        </p:nvSpPr>
        <p:spPr>
          <a:xfrm>
            <a:off x="6295073" y="7514511"/>
            <a:ext cx="7915989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Трудности кастомизации под специфические требования конкретного клуба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321" y="461843"/>
            <a:ext cx="6619280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Целевое состояние процессов (TO-BE)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2321" y="1085969"/>
            <a:ext cx="8199358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Трансформация управления клубом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472321" y="2452330"/>
            <a:ext cx="819935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Внедрение информационной системы кардинально изменит подходы к управлению футбольным клубом, обеспечив переход от разрозненных процессов к единой цифровой экосистеме.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3036094"/>
            <a:ext cx="674846" cy="9935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82065" y="3170992"/>
            <a:ext cx="2067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Единая веб-платформа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282065" y="3462814"/>
            <a:ext cx="7389614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Централизованное хранилище данных с интегрированным управлением всей информацией клуба в одной системе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1" y="4029670"/>
            <a:ext cx="674846" cy="9935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82065" y="4164568"/>
            <a:ext cx="236410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Автоматизация процессов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282065" y="4456390"/>
            <a:ext cx="7389614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Автоматические уведомления, обновление календаря матчей, постановка и контроль задач без ручного вмешательства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21" y="5023247"/>
            <a:ext cx="674846" cy="9935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82065" y="5158145"/>
            <a:ext cx="305490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Взаимодействие с болельщиками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282065" y="5449967"/>
            <a:ext cx="7389614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Онлайн-платформа для коммуникации с персонализированными уведомлениями и индивидуальным подходом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21" y="6016823"/>
            <a:ext cx="674846" cy="809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82065" y="6151721"/>
            <a:ext cx="248031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Автоматическая аналитика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282065" y="6443543"/>
            <a:ext cx="738961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Генерация отчетов в реальном времени с оперативной аналитикой по всем направлениям деятельности</a:t>
            </a:r>
            <a:endParaRPr lang="en-US" sz="1050" dirty="0"/>
          </a:p>
        </p:txBody>
      </p:sp>
      <p:sp>
        <p:nvSpPr>
          <p:cNvPr id="18" name="Shape 11"/>
          <p:cNvSpPr/>
          <p:nvPr/>
        </p:nvSpPr>
        <p:spPr>
          <a:xfrm>
            <a:off x="472321" y="6978372"/>
            <a:ext cx="8199358" cy="789384"/>
          </a:xfrm>
          <a:prstGeom prst="roundRect">
            <a:avLst>
              <a:gd name="adj" fmla="val 2565"/>
            </a:avLst>
          </a:prstGeom>
          <a:solidFill>
            <a:srgbClr val="2A2C20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19" y="7181255"/>
            <a:ext cx="168712" cy="13489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10828" y="7146965"/>
            <a:ext cx="7625953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Результат внедрения:</a:t>
            </a:r>
            <a:r>
              <a:rPr lang="en-US" sz="10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Повышение операционной эффективности на 40%, сокращение времени на рутинные операции на 60%, улучшение качества обслуживания болельщиков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888</Words>
  <Application>Microsoft Macintosh PowerPoint</Application>
  <PresentationFormat>Произвольный</PresentationFormat>
  <Paragraphs>133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Outfit Bold</vt:lpstr>
      <vt:lpstr>Outfit Light</vt:lpstr>
      <vt:lpstr>Bitter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Валерий Лыткин</cp:lastModifiedBy>
  <cp:revision>2</cp:revision>
  <dcterms:created xsi:type="dcterms:W3CDTF">2025-11-22T05:07:40Z</dcterms:created>
  <dcterms:modified xsi:type="dcterms:W3CDTF">2025-11-22T06:10:51Z</dcterms:modified>
</cp:coreProperties>
</file>